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526" r:id="rId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" userDrawn="1">
          <p15:clr>
            <a:srgbClr val="A4A3A4"/>
          </p15:clr>
        </p15:guide>
        <p15:guide id="2" orient="horz" pos="436" userDrawn="1">
          <p15:clr>
            <a:srgbClr val="A4A3A4"/>
          </p15:clr>
        </p15:guide>
        <p15:guide id="3" orient="horz" pos="4179" userDrawn="1">
          <p15:clr>
            <a:srgbClr val="A4A3A4"/>
          </p15:clr>
        </p15:guide>
        <p15:guide id="4" orient="horz" pos="3888" userDrawn="1">
          <p15:clr>
            <a:srgbClr val="A4A3A4"/>
          </p15:clr>
        </p15:guide>
        <p15:guide id="5" orient="horz" pos="3984" userDrawn="1">
          <p15:clr>
            <a:srgbClr val="A4A3A4"/>
          </p15:clr>
        </p15:guide>
        <p15:guide id="6" orient="horz" pos="1104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orient="horz" pos="2544" userDrawn="1">
          <p15:clr>
            <a:srgbClr val="A4A3A4"/>
          </p15:clr>
        </p15:guide>
        <p15:guide id="10" orient="horz" pos="336" userDrawn="1">
          <p15:clr>
            <a:srgbClr val="A4A3A4"/>
          </p15:clr>
        </p15:guide>
        <p15:guide id="11" pos="3776" userDrawn="1">
          <p15:clr>
            <a:srgbClr val="A4A3A4"/>
          </p15:clr>
        </p15:guide>
        <p15:guide id="12" pos="448" userDrawn="1">
          <p15:clr>
            <a:srgbClr val="A4A3A4"/>
          </p15:clr>
        </p15:guide>
        <p15:guide id="13" pos="7232" userDrawn="1">
          <p15:clr>
            <a:srgbClr val="A4A3A4"/>
          </p15:clr>
        </p15:guide>
        <p15:guide id="14" pos="3904" userDrawn="1">
          <p15:clr>
            <a:srgbClr val="A4A3A4"/>
          </p15:clr>
        </p15:guide>
        <p15:guide id="15" pos="2624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5056" userDrawn="1">
          <p15:clr>
            <a:srgbClr val="A4A3A4"/>
          </p15:clr>
        </p15:guide>
        <p15:guide id="18" pos="1472" userDrawn="1">
          <p15:clr>
            <a:srgbClr val="A4A3A4"/>
          </p15:clr>
        </p15:guide>
        <p15:guide id="19" pos="6208" userDrawn="1">
          <p15:clr>
            <a:srgbClr val="A4A3A4"/>
          </p15:clr>
        </p15:guide>
        <p15:guide id="20" pos="6080" userDrawn="1">
          <p15:clr>
            <a:srgbClr val="A4A3A4"/>
          </p15:clr>
        </p15:guide>
        <p15:guide id="21" pos="4928" userDrawn="1">
          <p15:clr>
            <a:srgbClr val="A4A3A4"/>
          </p15:clr>
        </p15:guide>
        <p15:guide id="22" pos="16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MVV" lastIdx="1" clrIdx="0"/>
  <p:cmAuthor id="1" name="PwC India" initials="PwC" lastIdx="2" clrIdx="1">
    <p:extLst>
      <p:ext uri="{19B8F6BF-5375-455C-9EA6-DF929625EA0E}">
        <p15:presenceInfo xmlns:p15="http://schemas.microsoft.com/office/powerpoint/2012/main" userId="PwC Ind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100"/>
    <a:srgbClr val="F27300"/>
    <a:srgbClr val="DE6A00"/>
    <a:srgbClr val="F6B000"/>
    <a:srgbClr val="E0750A"/>
    <a:srgbClr val="F6B45C"/>
    <a:srgbClr val="FFB069"/>
    <a:srgbClr val="FFCFA3"/>
    <a:srgbClr val="E66708"/>
    <a:srgbClr val="F67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32" autoAdjust="0"/>
    <p:restoredTop sz="92280" autoAdjust="0"/>
  </p:normalViewPr>
  <p:slideViewPr>
    <p:cSldViewPr>
      <p:cViewPr varScale="1">
        <p:scale>
          <a:sx n="49" d="100"/>
          <a:sy n="49" d="100"/>
        </p:scale>
        <p:origin x="312" y="62"/>
      </p:cViewPr>
      <p:guideLst>
        <p:guide orient="horz" pos="144"/>
        <p:guide orient="horz" pos="436"/>
        <p:guide orient="horz" pos="4179"/>
        <p:guide orient="horz" pos="3888"/>
        <p:guide orient="horz" pos="3984"/>
        <p:guide orient="horz" pos="1104"/>
        <p:guide orient="horz" pos="1008"/>
        <p:guide orient="horz" pos="2448"/>
        <p:guide orient="horz" pos="2544"/>
        <p:guide orient="horz" pos="336"/>
        <p:guide pos="3776"/>
        <p:guide pos="448"/>
        <p:guide pos="7232"/>
        <p:guide pos="3904"/>
        <p:guide pos="2624"/>
        <p:guide pos="2760"/>
        <p:guide pos="5056"/>
        <p:guide pos="1472"/>
        <p:guide pos="6208"/>
        <p:guide pos="6080"/>
        <p:guide pos="4928"/>
        <p:guide pos="1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2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2"/>
            <a:ext cx="2919412" cy="493712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01695106-23F9-4DBF-8E85-5B87833AB945}" type="datetimeFigureOut">
              <a:rPr lang="en-GB" smtClean="0"/>
              <a:pPr/>
              <a:t>18/05/2018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1014"/>
            <a:ext cx="2919413" cy="49371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371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52CF6937-9DFB-4DCC-BF48-8E16E2F3E1D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769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5EFB8DA3-BCA9-4B7D-B50D-14F47506B614}" type="datetimeFigureOut">
              <a:rPr lang="en-GB" smtClean="0"/>
              <a:pPr/>
              <a:t>18/05/2018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0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3315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3315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F07B8F03-BC93-4120-96CA-A36DF640BE2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40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892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 bwMode="gray">
          <a:xfrm>
            <a:off x="2336801" y="2"/>
            <a:ext cx="9855200" cy="6176009"/>
            <a:chOff x="19140488" y="13674"/>
            <a:chExt cx="7443798" cy="6145827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2527301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2527301" y="1828800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527300" y="374904"/>
            <a:ext cx="5474208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dirty="0" err="1"/>
              <a:t>www.pwc.com</a:t>
            </a:r>
            <a:endParaRPr lang="en-GB" noProof="0" dirty="0"/>
          </a:p>
        </p:txBody>
      </p:sp>
      <p:grpSp>
        <p:nvGrpSpPr>
          <p:cNvPr id="16" name="Group 32"/>
          <p:cNvGrpSpPr/>
          <p:nvPr userDrawn="1"/>
        </p:nvGrpSpPr>
        <p:grpSpPr>
          <a:xfrm>
            <a:off x="1291456" y="6170992"/>
            <a:ext cx="1219200" cy="533479"/>
            <a:chOff x="518032" y="978681"/>
            <a:chExt cx="4572000" cy="2667393"/>
          </a:xfrm>
        </p:grpSpPr>
        <p:sp>
          <p:nvSpPr>
            <p:cNvPr id="1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 dirty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 dirty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Amiseq Group - Proposal for services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11200" y="6477002"/>
            <a:ext cx="34544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Amiseq Group - Proposal for services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11200" y="6477002"/>
            <a:ext cx="34544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1752600"/>
            <a:ext cx="107696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752600"/>
            <a:ext cx="107696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Amiseq Group - Proposal for services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711200" y="6477002"/>
            <a:ext cx="34544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711200" y="685802"/>
            <a:ext cx="10769600" cy="106679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711200" y="1905002"/>
            <a:ext cx="107696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Amiseq Group - Proposal for services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711200" y="6477002"/>
            <a:ext cx="34544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711200" y="685800"/>
            <a:ext cx="107696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711200" y="1905000"/>
            <a:ext cx="107696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Amiseq Group - Proposal for services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711200" y="685800"/>
            <a:ext cx="107696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711202" y="2819400"/>
            <a:ext cx="52831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11200" y="1905001"/>
            <a:ext cx="107696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Amiseq Group - Proposal for services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6820410" y="-3874008"/>
            <a:ext cx="152399" cy="9119616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2527301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2527301" y="1828800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2527300" y="374904"/>
            <a:ext cx="5474208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/>
              <a:t>www.pwc.com</a:t>
            </a:r>
          </a:p>
        </p:txBody>
      </p:sp>
      <p:grpSp>
        <p:nvGrpSpPr>
          <p:cNvPr id="102" name="Group 101"/>
          <p:cNvGrpSpPr>
            <a:grpSpLocks noChangeAspect="1"/>
          </p:cNvGrpSpPr>
          <p:nvPr userDrawn="1"/>
        </p:nvGrpSpPr>
        <p:grpSpPr>
          <a:xfrm>
            <a:off x="1291457" y="5768682"/>
            <a:ext cx="1643044" cy="935789"/>
            <a:chOff x="518032" y="-1032869"/>
            <a:chExt cx="6161413" cy="4678943"/>
          </a:xfrm>
        </p:grpSpPr>
        <p:grpSp>
          <p:nvGrpSpPr>
            <p:cNvPr id="103" name="Group 73"/>
            <p:cNvGrpSpPr>
              <a:grpSpLocks noChangeAspect="1"/>
            </p:cNvGrpSpPr>
            <p:nvPr/>
          </p:nvGrpSpPr>
          <p:grpSpPr>
            <a:xfrm>
              <a:off x="4438637" y="-1032863"/>
              <a:ext cx="2240792" cy="2011550"/>
              <a:chOff x="1905000" y="5715000"/>
              <a:chExt cx="445770" cy="381000"/>
            </a:xfrm>
          </p:grpSpPr>
          <p:sp>
            <p:nvSpPr>
              <p:cNvPr id="107" name="Rectangle 25"/>
              <p:cNvSpPr>
                <a:spLocks noChangeArrowheads="1"/>
              </p:cNvSpPr>
              <p:nvPr userDrawn="1"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08" name="Rectangle 26"/>
              <p:cNvSpPr>
                <a:spLocks noChangeArrowheads="1"/>
              </p:cNvSpPr>
              <p:nvPr userDrawn="1"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09" name="Rectangle 27"/>
              <p:cNvSpPr>
                <a:spLocks noChangeArrowheads="1"/>
              </p:cNvSpPr>
              <p:nvPr userDrawn="1"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10" name="Rectangle 28"/>
              <p:cNvSpPr>
                <a:spLocks noChangeArrowheads="1"/>
              </p:cNvSpPr>
              <p:nvPr userDrawn="1"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11" name="Rectangle 29"/>
              <p:cNvSpPr>
                <a:spLocks noChangeArrowheads="1"/>
              </p:cNvSpPr>
              <p:nvPr userDrawn="1"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 userDrawn="1"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13" name="Rectangle 31"/>
              <p:cNvSpPr>
                <a:spLocks noChangeArrowheads="1"/>
              </p:cNvSpPr>
              <p:nvPr userDrawn="1"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14" name="Rectangle 32"/>
              <p:cNvSpPr>
                <a:spLocks noChangeArrowheads="1"/>
              </p:cNvSpPr>
              <p:nvPr userDrawn="1"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15" name="Freeform 33"/>
              <p:cNvSpPr>
                <a:spLocks/>
              </p:cNvSpPr>
              <p:nvPr userDrawn="1"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16" name="Rectangle 34"/>
              <p:cNvSpPr>
                <a:spLocks noChangeArrowheads="1"/>
              </p:cNvSpPr>
              <p:nvPr userDrawn="1"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17" name="Rectangle 35"/>
              <p:cNvSpPr>
                <a:spLocks noChangeArrowheads="1"/>
              </p:cNvSpPr>
              <p:nvPr userDrawn="1"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18" name="Rectangle 36"/>
              <p:cNvSpPr>
                <a:spLocks noChangeArrowheads="1"/>
              </p:cNvSpPr>
              <p:nvPr userDrawn="1"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19" name="Rectangle 25"/>
              <p:cNvSpPr>
                <a:spLocks noChangeArrowheads="1"/>
              </p:cNvSpPr>
              <p:nvPr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20" name="Rectangle 26"/>
              <p:cNvSpPr>
                <a:spLocks noChangeArrowheads="1"/>
              </p:cNvSpPr>
              <p:nvPr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21" name="Rectangle 27"/>
              <p:cNvSpPr>
                <a:spLocks noChangeArrowheads="1"/>
              </p:cNvSpPr>
              <p:nvPr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22" name="Rectangle 28"/>
              <p:cNvSpPr>
                <a:spLocks noChangeArrowheads="1"/>
              </p:cNvSpPr>
              <p:nvPr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23" name="Rectangle 29"/>
              <p:cNvSpPr>
                <a:spLocks noChangeArrowheads="1"/>
              </p:cNvSpPr>
              <p:nvPr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24" name="Rectangle 30"/>
              <p:cNvSpPr>
                <a:spLocks noChangeArrowheads="1"/>
              </p:cNvSpPr>
              <p:nvPr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25" name="Rectangle 31"/>
              <p:cNvSpPr>
                <a:spLocks noChangeArrowheads="1"/>
              </p:cNvSpPr>
              <p:nvPr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26" name="Rectangle 32"/>
              <p:cNvSpPr>
                <a:spLocks noChangeArrowheads="1"/>
              </p:cNvSpPr>
              <p:nvPr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27" name="Freeform 33"/>
              <p:cNvSpPr>
                <a:spLocks/>
              </p:cNvSpPr>
              <p:nvPr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28" name="Rectangle 34"/>
              <p:cNvSpPr>
                <a:spLocks noChangeArrowheads="1"/>
              </p:cNvSpPr>
              <p:nvPr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29" name="Rectangle 35"/>
              <p:cNvSpPr>
                <a:spLocks noChangeArrowheads="1"/>
              </p:cNvSpPr>
              <p:nvPr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30" name="Rectangle 36"/>
              <p:cNvSpPr>
                <a:spLocks noChangeArrowheads="1"/>
              </p:cNvSpPr>
              <p:nvPr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</p:grpSp>
        <p:grpSp>
          <p:nvGrpSpPr>
            <p:cNvPr id="104" name="Group 32"/>
            <p:cNvGrpSpPr/>
            <p:nvPr/>
          </p:nvGrpSpPr>
          <p:grpSpPr>
            <a:xfrm>
              <a:off x="518032" y="978681"/>
              <a:ext cx="4572000" cy="2667393"/>
              <a:chOff x="518032" y="978681"/>
              <a:chExt cx="4572000" cy="2667393"/>
            </a:xfrm>
          </p:grpSpPr>
          <p:sp>
            <p:nvSpPr>
              <p:cNvPr id="105" name="Rectangle 37"/>
              <p:cNvSpPr>
                <a:spLocks noChangeArrowheads="1"/>
              </p:cNvSpPr>
              <p:nvPr userDrawn="1"/>
            </p:nvSpPr>
            <p:spPr bwMode="black">
              <a:xfrm>
                <a:off x="3295650" y="978681"/>
                <a:ext cx="1143000" cy="263229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  <p:sp>
            <p:nvSpPr>
              <p:cNvPr id="106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794"/>
                <a:ext cx="4572000" cy="172328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 dirty="0"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 userDrawn="1"/>
        </p:nvGrpSpPr>
        <p:grpSpPr bwMode="gray">
          <a:xfrm>
            <a:off x="2336801" y="2"/>
            <a:ext cx="9855200" cy="6176009"/>
            <a:chOff x="19140488" y="13674"/>
            <a:chExt cx="7443798" cy="6145827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812801" y="3048000"/>
            <a:ext cx="1219200" cy="76200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grpSp>
        <p:nvGrpSpPr>
          <p:cNvPr id="3" name="Group 31"/>
          <p:cNvGrpSpPr/>
          <p:nvPr/>
        </p:nvGrpSpPr>
        <p:grpSpPr>
          <a:xfrm>
            <a:off x="652115" y="2901698"/>
            <a:ext cx="1613003" cy="151219"/>
            <a:chOff x="489087" y="2521685"/>
            <a:chExt cx="1209752" cy="151219"/>
          </a:xfrm>
        </p:grpSpPr>
        <p:cxnSp>
          <p:nvCxnSpPr>
            <p:cNvPr id="33" name="Straight Connector 32"/>
            <p:cNvCxnSpPr/>
            <p:nvPr userDrawn="1"/>
          </p:nvCxnSpPr>
          <p:spPr>
            <a:xfrm rot="10800000">
              <a:off x="489087" y="2521686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rot="5400000">
              <a:off x="413478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2527301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the presentation’s main title</a:t>
            </a:r>
          </a:p>
        </p:txBody>
      </p:sp>
      <p:sp>
        <p:nvSpPr>
          <p:cNvPr id="4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2527301" y="1828800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527300" y="374904"/>
            <a:ext cx="5474208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/>
              <a:t>www.pwc.com</a:t>
            </a:r>
          </a:p>
        </p:txBody>
      </p:sp>
      <p:grpSp>
        <p:nvGrpSpPr>
          <p:cNvPr id="96" name="Group 32"/>
          <p:cNvGrpSpPr/>
          <p:nvPr/>
        </p:nvGrpSpPr>
        <p:grpSpPr>
          <a:xfrm>
            <a:off x="1291456" y="6170992"/>
            <a:ext cx="1219200" cy="533479"/>
            <a:chOff x="518032" y="978681"/>
            <a:chExt cx="4572000" cy="2667393"/>
          </a:xfrm>
        </p:grpSpPr>
        <p:sp>
          <p:nvSpPr>
            <p:cNvPr id="9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 dirty="0"/>
            </a:p>
          </p:txBody>
        </p:sp>
        <p:sp>
          <p:nvSpPr>
            <p:cNvPr id="98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 dirty="0"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 userDrawn="1"/>
        </p:nvGrpSpPr>
        <p:grpSpPr bwMode="gray">
          <a:xfrm>
            <a:off x="2336801" y="2"/>
            <a:ext cx="9855200" cy="6176009"/>
            <a:chOff x="19140488" y="13674"/>
            <a:chExt cx="7443798" cy="6145827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2527301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55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2527301" y="1828800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527300" y="374904"/>
            <a:ext cx="5474208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/>
              <a:t>www.pwc.com</a:t>
            </a:r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2336800" y="2899978"/>
            <a:ext cx="8432800" cy="3272223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grpSp>
        <p:nvGrpSpPr>
          <p:cNvPr id="18" name="Group 32"/>
          <p:cNvGrpSpPr/>
          <p:nvPr userDrawn="1"/>
        </p:nvGrpSpPr>
        <p:grpSpPr>
          <a:xfrm>
            <a:off x="1291456" y="6170992"/>
            <a:ext cx="1219200" cy="533479"/>
            <a:chOff x="518032" y="978681"/>
            <a:chExt cx="4572000" cy="2667393"/>
          </a:xfrm>
        </p:grpSpPr>
        <p:sp>
          <p:nvSpPr>
            <p:cNvPr id="19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 dirty="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1752600"/>
            <a:ext cx="107696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Amiseq Group - Proposal for services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711200" y="6477001"/>
            <a:ext cx="34544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49"/>
          <p:cNvSpPr>
            <a:spLocks noChangeArrowheads="1"/>
          </p:cNvSpPr>
          <p:nvPr/>
        </p:nvSpPr>
        <p:spPr bwMode="gray">
          <a:xfrm>
            <a:off x="9855200" y="685802"/>
            <a:ext cx="2336800" cy="54863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 dirty="0"/>
          </a:p>
        </p:txBody>
      </p:sp>
      <p:sp>
        <p:nvSpPr>
          <p:cNvPr id="81" name="Rectangle 648"/>
          <p:cNvSpPr>
            <a:spLocks noChangeArrowheads="1"/>
          </p:cNvSpPr>
          <p:nvPr/>
        </p:nvSpPr>
        <p:spPr bwMode="gray">
          <a:xfrm>
            <a:off x="2336800" y="0"/>
            <a:ext cx="75184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 dirty="0"/>
          </a:p>
        </p:txBody>
      </p:sp>
      <p:sp>
        <p:nvSpPr>
          <p:cNvPr id="83" name="Rectangle 650"/>
          <p:cNvSpPr>
            <a:spLocks noChangeArrowheads="1"/>
          </p:cNvSpPr>
          <p:nvPr/>
        </p:nvSpPr>
        <p:spPr bwMode="gray">
          <a:xfrm>
            <a:off x="2336800" y="685800"/>
            <a:ext cx="75184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2527301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5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2527301" y="1828800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527300" y="374904"/>
            <a:ext cx="5474208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/>
              <a:t>www.pwc.com</a:t>
            </a:r>
          </a:p>
        </p:txBody>
      </p:sp>
      <p:grpSp>
        <p:nvGrpSpPr>
          <p:cNvPr id="11" name="Group 32"/>
          <p:cNvGrpSpPr/>
          <p:nvPr userDrawn="1"/>
        </p:nvGrpSpPr>
        <p:grpSpPr>
          <a:xfrm>
            <a:off x="1291456" y="6170992"/>
            <a:ext cx="1219200" cy="533479"/>
            <a:chOff x="518032" y="978681"/>
            <a:chExt cx="4572000" cy="2667393"/>
          </a:xfrm>
        </p:grpSpPr>
        <p:sp>
          <p:nvSpPr>
            <p:cNvPr id="12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 dirty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 dirty="0"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5867400"/>
            <a:ext cx="64008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/>
              <a:t>Add legal and copyright disclaimers here.</a:t>
            </a:r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1752602"/>
            <a:ext cx="52832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197602" y="1752600"/>
            <a:ext cx="5283199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Amiseq Group - Proposal for services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1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711200" y="1752602"/>
            <a:ext cx="34544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4368802" y="1752602"/>
            <a:ext cx="3454399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8026400" y="1752602"/>
            <a:ext cx="34544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Amiseq Group - Proposal for services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711200" y="6477001"/>
            <a:ext cx="34544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3352800"/>
            <a:ext cx="5283200" cy="2819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197600" y="3352800"/>
            <a:ext cx="5283201" cy="2819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Amiseq Group - Proposal for services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10769600" cy="14478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8026400" y="1752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8026400" y="4038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7112000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Amiseq Group - Proposal for services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1752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4038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368800" y="1752600"/>
            <a:ext cx="7112000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Amiseq Group - Proposal for services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8800" y="685800"/>
            <a:ext cx="7112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  <a:endParaRPr lang="en-GB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368800" y="1752600"/>
            <a:ext cx="7112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34544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Amiseq Group - Proposal for services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1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7747002" y="-2971800"/>
            <a:ext cx="152399" cy="73152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Amiseq Group - Proposal for services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1201" y="685800"/>
            <a:ext cx="107696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to edit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2" y="1752600"/>
            <a:ext cx="107695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7136" y="6324600"/>
            <a:ext cx="7014464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Amiseq Group - Proposal for services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685801"/>
            <a:ext cx="10871200" cy="5334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accent3"/>
                </a:solidFill>
                <a:latin typeface="+mj-lt"/>
              </a:rPr>
              <a:t>Profile</a:t>
            </a:r>
            <a:br>
              <a:rPr lang="en-US" dirty="0">
                <a:solidFill>
                  <a:schemeClr val="accent3"/>
                </a:solidFill>
                <a:latin typeface="+mj-lt"/>
              </a:rPr>
            </a:br>
            <a:endParaRPr lang="en-US" dirty="0">
              <a:solidFill>
                <a:schemeClr val="accent3"/>
              </a:solidFill>
              <a:latin typeface="+mj-lt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307392"/>
              </p:ext>
            </p:extLst>
          </p:nvPr>
        </p:nvGraphicFramePr>
        <p:xfrm>
          <a:off x="550706" y="4476607"/>
          <a:ext cx="2319612" cy="1276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9229">
                <a:tc>
                  <a:txBody>
                    <a:bodyPr/>
                    <a:lstStyle/>
                    <a:p>
                      <a:pPr marL="114300" marR="0" indent="-114300" algn="l" defTabSz="1018861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accent2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Contact details</a:t>
                      </a:r>
                    </a:p>
                  </a:txBody>
                  <a:tcPr marL="39113" marR="39113" marT="24875" marB="248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229">
                <a:tc>
                  <a:txBody>
                    <a:bodyPr/>
                    <a:lstStyle/>
                    <a:p>
                      <a:pPr marL="114300" marR="0" indent="-114300" algn="l" defTabSz="1018861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Tel</a:t>
                      </a: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no. </a:t>
                      </a: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+91 (80) 4079 6042</a:t>
                      </a:r>
                    </a:p>
                  </a:txBody>
                  <a:tcPr marL="39113" marR="39113" marT="24875" marB="248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229">
                <a:tc>
                  <a:txBody>
                    <a:bodyPr/>
                    <a:lstStyle/>
                    <a:p>
                      <a:pPr marL="114300" marR="0" indent="-114300" algn="l" defTabSz="1018861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Mo no: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+91 98867 49258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9113" marR="39113" marT="24875" marB="248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229">
                <a:tc>
                  <a:txBody>
                    <a:bodyPr/>
                    <a:lstStyle/>
                    <a:p>
                      <a:pPr marL="114300" marR="0" indent="-114300" algn="l" defTabSz="1018861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E-mail: aditya.narwekar@pwc.com</a:t>
                      </a:r>
                      <a:endParaRPr lang="en-GB" sz="1000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9113" marR="39113" marT="24875" marB="248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675875"/>
              </p:ext>
            </p:extLst>
          </p:nvPr>
        </p:nvGraphicFramePr>
        <p:xfrm>
          <a:off x="3154048" y="1274929"/>
          <a:ext cx="8326751" cy="4524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6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194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200" b="1" baseline="0" dirty="0">
                          <a:solidFill>
                            <a:schemeClr val="tx2"/>
                          </a:solidFill>
                          <a:latin typeface="+mj-lt"/>
                        </a:rPr>
                        <a:t>Profile brief</a:t>
                      </a:r>
                      <a:r>
                        <a:rPr lang="en-GB" sz="1200" b="1" dirty="0">
                          <a:solidFill>
                            <a:schemeClr val="tx2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 marL="39113" marR="39113" marT="24875" marB="248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3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241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Aditya Narwekar is a Partner with PwC’s Mergers &amp; Acquisitions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tax and regulatory practice and has over 12 years of experience in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advising clients across industries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9113" marR="39113" marT="24875" marB="248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03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3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1161">
                <a:tc>
                  <a:txBody>
                    <a:bodyPr/>
                    <a:lstStyle/>
                    <a:p>
                      <a:pPr marL="0" marR="0" indent="0" algn="l" defTabSz="1018861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j-lt"/>
                          <a:ea typeface="宋体" charset="-122"/>
                          <a:cs typeface="+mn-cs"/>
                        </a:rPr>
                        <a:t>Experience summary</a:t>
                      </a:r>
                    </a:p>
                    <a:p>
                      <a:pPr marL="171450" marR="0" indent="-171450" algn="just" defTabSz="1018861" rtl="0" eaLnBrk="1" fontAlgn="t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As part of the M&amp;A tax team, Aditya has gained vast experience in conceptualizing, strategizing, evaluating, structuring and implementing various M&amp;A transaction, cross border restructuring, foreign investments structuring, tax due diligence, divestitures, etc.</a:t>
                      </a:r>
                    </a:p>
                    <a:p>
                      <a:pPr marL="171450" marR="0" indent="-171450" algn="just" defTabSz="1018861" rtl="0" eaLnBrk="1" fontAlgn="t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He also has experience in buy-backs, demergers, valuation, capital reduction, repatriation and advisory assignments along with hands on experience in financial restructuring, corporatization and other transactions for leading Indian/Multinationals Corporates.</a:t>
                      </a:r>
                    </a:p>
                    <a:p>
                      <a:pPr marL="171450" marR="0" indent="-171450" algn="just" defTabSz="1018861" rtl="0" eaLnBrk="1" fontAlgn="t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He also supports clients on matters relating to Corporate tax, Securities law, Exchange Control, Corporate law and regulations pertaining to domestic and cross-border acquisitions.</a:t>
                      </a:r>
                    </a:p>
                    <a:p>
                      <a:pPr marL="171450" marR="0" indent="-171450" algn="l" defTabSz="1018861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9113" marR="39113" marT="24875" marB="2487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03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3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737">
                <a:tc>
                  <a:txBody>
                    <a:bodyPr/>
                    <a:lstStyle/>
                    <a:p>
                      <a:pPr marL="0" marR="0" indent="0" algn="l" defTabSz="1018861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accent5"/>
                          </a:solidFill>
                          <a:latin typeface="+mj-lt"/>
                          <a:ea typeface="+mn-ea"/>
                          <a:cs typeface="+mn-cs"/>
                        </a:rPr>
                        <a:t>Education qualification</a:t>
                      </a:r>
                    </a:p>
                    <a:p>
                      <a:pPr marL="0" indent="0" algn="l" defTabSz="1018861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Georgia" panose="02040502050405020303" pitchFamily="18" charset="0"/>
                        <a:buNone/>
                      </a:pP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Chartered Accountant (ICAI)</a:t>
                      </a:r>
                    </a:p>
                    <a:p>
                      <a:pPr marL="0" indent="0" algn="l" defTabSz="1018861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Georgia" panose="02040502050405020303" pitchFamily="18" charset="0"/>
                        <a:buNone/>
                      </a:pP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Bachelor of Commerce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39113" marR="39113" marT="24875" marB="2487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03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609600" y="2775681"/>
            <a:ext cx="2083036" cy="1454689"/>
            <a:chOff x="-324296" y="0"/>
            <a:chExt cx="1899096" cy="514929"/>
          </a:xfrm>
        </p:grpSpPr>
        <p:sp>
          <p:nvSpPr>
            <p:cNvPr id="40" name="Rectangle 39"/>
            <p:cNvSpPr/>
            <p:nvPr/>
          </p:nvSpPr>
          <p:spPr>
            <a:xfrm>
              <a:off x="-119723" y="0"/>
              <a:ext cx="1694523" cy="457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324296" y="25979"/>
              <a:ext cx="1831473" cy="48895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300"/>
                </a:spcAft>
              </a:pPr>
              <a:r>
                <a:rPr lang="en-US" sz="1400" dirty="0"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Aditya Narwekar</a:t>
              </a:r>
            </a:p>
            <a:p>
              <a:pPr marL="0" marR="0">
                <a:spcBef>
                  <a:spcPts val="300"/>
                </a:spcBef>
                <a:spcAft>
                  <a:spcPts val="300"/>
                </a:spcAft>
              </a:pPr>
              <a:r>
                <a:rPr lang="en-US" sz="1400" dirty="0"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Partner, </a:t>
              </a:r>
              <a:br>
                <a:rPr lang="en-US" sz="1400" dirty="0"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en-US" sz="1400" dirty="0"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Tax &amp; Regulatory Services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11" name="Picture 2" descr="C:\Documents and Settings\aditya\Desktop\ITS\Photos\Aditya Narwekar 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1" y="1187384"/>
            <a:ext cx="1600200" cy="13836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8709229"/>
      </p:ext>
    </p:extLst>
  </p:cSld>
  <p:clrMapOvr>
    <a:masterClrMapping/>
  </p:clrMapOvr>
</p:sld>
</file>

<file path=ppt/theme/theme1.xml><?xml version="1.0" encoding="utf-8"?>
<a:theme xmlns:a="http://schemas.openxmlformats.org/drawingml/2006/main" name="PwC Presentation Rose">
  <a:themeElements>
    <a:clrScheme name="PwC Maroon">
      <a:dk1>
        <a:srgbClr val="000000"/>
      </a:dk1>
      <a:lt1>
        <a:srgbClr val="FFFFFF"/>
      </a:lt1>
      <a:dk2>
        <a:srgbClr val="602320"/>
      </a:dk2>
      <a:lt2>
        <a:srgbClr val="FFFFFF"/>
      </a:lt2>
      <a:accent1>
        <a:srgbClr val="602320"/>
      </a:accent1>
      <a:accent2>
        <a:srgbClr val="E27588"/>
      </a:accent2>
      <a:accent3>
        <a:srgbClr val="A32020"/>
      </a:accent3>
      <a:accent4>
        <a:srgbClr val="E0301E"/>
      </a:accent4>
      <a:accent5>
        <a:srgbClr val="DC6900"/>
      </a:accent5>
      <a:accent6>
        <a:srgbClr val="FFB600"/>
      </a:accent6>
      <a:hlink>
        <a:srgbClr val="0000FF"/>
      </a:hlink>
      <a:folHlink>
        <a:srgbClr val="0000FF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rgbClr val="602320"/>
        </a:solidFill>
        <a:ln w="3175"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PwC Presentation Rose</Template>
  <TotalTime>11618</TotalTime>
  <Words>188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宋体</vt:lpstr>
      <vt:lpstr>Arial</vt:lpstr>
      <vt:lpstr>Calibri</vt:lpstr>
      <vt:lpstr>Georgia</vt:lpstr>
      <vt:lpstr>Times New Roman</vt:lpstr>
      <vt:lpstr>Wingdings</vt:lpstr>
      <vt:lpstr>PwC Presentation Rose</vt:lpstr>
      <vt:lpstr>Profile 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PwC</dc:creator>
  <cp:lastModifiedBy>Manu Varghese</cp:lastModifiedBy>
  <cp:revision>1136</cp:revision>
  <cp:lastPrinted>2017-04-07T10:23:47Z</cp:lastPrinted>
  <dcterms:created xsi:type="dcterms:W3CDTF">2011-02-04T10:16:54Z</dcterms:created>
  <dcterms:modified xsi:type="dcterms:W3CDTF">2018-05-18T10:45:30Z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5</vt:lpwstr>
  </property>
</Properties>
</file>